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sldIdLst>
    <p:sldId id="256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59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C8864-D2D0-452C-95BE-DD786258FCA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C7D1D-E812-4B2F-9CFA-AD9E4E231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3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1202856-20F9-46CE-B5BF-DAB4C93B8AF2}" type="slidenum">
              <a:rPr lang="en-US">
                <a:solidFill>
                  <a:prstClr val="black"/>
                </a:solidFill>
              </a:rPr>
              <a:pPr eaLnBrk="1" hangingPunct="1"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charset="0"/>
              </a:rPr>
              <a:t>A GOAL is a statement of the intended general outcome of an instructional unit or program. A goal statement describes a more global learning outcome. A learning objective is a statement of one of several specific performances. A single goal may have many specific subordinate learning objectives.</a:t>
            </a:r>
          </a:p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mtClean="0">
                <a:cs typeface="Arial" charset="0"/>
              </a:rPr>
              <a:t>Goals are more broad and general, objectives are more specific for instructional purposes.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B1917F3-2F50-4B9C-87CF-3F47A95852C5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643EFA9-1E73-488D-9B6F-2D3D89397BB2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C5F3B41-D3FD-4597-9209-DBC8A270F928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C44304B-8D7E-4D6D-845B-81C922A868ED}" type="slidenum">
              <a:rPr 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E8ABCDC-5A9C-43EC-9271-EFB503C38C91}" type="slidenum">
              <a:rPr 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E0E4FC8-7A3C-4C4F-886A-4C3CC2D852E5}" type="slidenum">
              <a:rPr lang="en-US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A14C72-60CF-4ABB-9C7E-DC4983FB11C3}" type="slidenum">
              <a:rPr lang="en-US">
                <a:solidFill>
                  <a:prstClr val="black"/>
                </a:solidFill>
              </a:rPr>
              <a:pPr eaLnBrk="1" hangingPunct="1"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7A1A469-0447-4C13-B071-57C08AD8433A}" type="slidenum">
              <a:rPr lang="en-US">
                <a:solidFill>
                  <a:prstClr val="black"/>
                </a:solidFill>
              </a:rPr>
              <a:pPr eaLnBrk="1" hangingPunct="1"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6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F5DA85A-DE9D-4F81-8C3D-B5F1438E2325}" type="slidenum">
              <a:rPr lang="en-US">
                <a:solidFill>
                  <a:prstClr val="black"/>
                </a:solidFill>
              </a:rPr>
              <a:pPr eaLnBrk="1" hangingPunct="1"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98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1D0F93D-E9AF-4077-A0C2-7C2F9B042586}" type="slidenum">
              <a:rPr lang="en-US">
                <a:solidFill>
                  <a:prstClr val="black"/>
                </a:solidFill>
              </a:rPr>
              <a:pPr eaLnBrk="1" hangingPunct="1"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4C9F41-33B1-4422-B648-24C83E9A2703}" type="slidenum">
              <a:rPr lang="en-US">
                <a:solidFill>
                  <a:prstClr val="black"/>
                </a:solidFill>
              </a:rPr>
              <a:pPr eaLnBrk="1" hangingPunct="1"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832CF89-771F-471A-9115-C0FD1A420C68}" type="slidenum">
              <a:rPr lang="en-US">
                <a:solidFill>
                  <a:prstClr val="black"/>
                </a:solidFill>
              </a:rPr>
              <a:pPr eaLnBrk="1" hangingPunct="1"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7E3258A-7411-4809-8A44-6F32E2934D5C}" type="slidenum">
              <a:rPr lang="en-US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F13C1C8-30CA-4986-9F95-CA8F2D5461DC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181600"/>
            <a:ext cx="8305800" cy="6858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5867400"/>
            <a:ext cx="8305800" cy="685800"/>
          </a:xfrm>
        </p:spPr>
        <p:txBody>
          <a:bodyPr anchor="ctr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98586E8-5FBB-4CAA-8C6B-F9E4D872879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660A2C5-752D-4187-B48B-910CB0AFB50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47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0B14D-0ED0-464A-9C1E-999B018E91A3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4BBC-BA37-4A97-93A9-06AAC96131B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306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03F442F-60D9-44AB-B9CD-4C3A5FC05C4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EDB5AC7-3BE8-4E04-ABA6-6C3FA7374D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73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002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1600200"/>
            <a:ext cx="3924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55B6A0A-FC8E-4BA3-B00F-6B7BB71ABB1D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8D4B7C41-83D9-46A3-99BC-6EEDB0AD7E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121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A124672-CB32-4F0C-A91D-D2B9CEACF4F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1520852-8B70-4393-8235-EBA33D6F45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06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46ED9-9575-4491-AD43-92143E9D6403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84B9-E090-4DE0-B220-D0C3929B4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54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81456E3D-F3FA-4C71-BCE0-DA411C3700E3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1982A27-24CC-4D81-9E15-12910A73F7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6364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F7288-AABA-4802-9DA8-394F7A32383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B8A-6FA0-4B87-AA46-BD2F3C93465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42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A341-D67A-458D-A542-52D6923B7082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EB086-D166-41EE-9B55-09D1580F30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93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1A9D909-7759-41BB-8E84-82014CC12353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4D25AE98-1A8A-49C1-818E-9F281D85E69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31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2098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70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6559593-E6FE-4FB8-804A-BD5ACB66EC1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BAC91E0-74F5-48FC-9C62-8A0F7CA0899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263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94331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50936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E2D2B3B-882E-40F3-A32F-6DD516915044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50179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806843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09344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469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2C9E180-0269-8E4A-B65B-9815A75BD3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5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63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015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899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2321C-D19D-B245-99EB-AAB963E6F0EC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99475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32378-18B7-48B0-9661-4617CE301B24}" type="datetimeFigureOut">
              <a:rPr lang="en-US" smtClean="0"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49D1F-CED0-481B-A4B0-9249E4CFC7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228600"/>
            <a:ext cx="8839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00200"/>
            <a:ext cx="8001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553200"/>
            <a:ext cx="2403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07E6A03-6E6D-4CE5-8C7E-ECF1F8B686E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3/20/2013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59138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1BFDFCE-C499-48A8-9688-DEE926D417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9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defTabSz="457200"/>
            <a:fld id="{FA92321C-D19D-B245-99EB-AAB963E6F0EC}" type="datetimeFigureOut">
              <a:rPr lang="en-US" smtClean="0"/>
              <a:pPr defTabSz="457200"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defTabSz="457200"/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defTabSz="457200"/>
            <a:fld id="{02C9E180-0269-8E4A-B65B-9815A75BD3D6}" type="slidenum">
              <a:rPr lang="en-US" smtClean="0">
                <a:solidFill>
                  <a:srgbClr val="8CADAE">
                    <a:shade val="75000"/>
                  </a:srgbClr>
                </a:solidFill>
              </a:rPr>
              <a:pPr defTabSz="457200"/>
              <a:t>‹#›</a:t>
            </a:fld>
            <a:endParaRPr lang="en-US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2622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../../Bloom's%20revised%20taxonomy/Observable%20verbs%20-%20updated.doc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jpeg"/><Relationship Id="rId4" Type="http://schemas.openxmlformats.org/officeDocument/2006/relationships/hyperlink" Target="http://itc.utk.edu/~bobannon/practice.html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tc.utk.edu/~bobannon/practice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tc.utk.edu/~bobannon/practice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 10, day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Preparing to teach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evalu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33375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4648200" y="2819400"/>
            <a:ext cx="3810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800" smtClean="0">
                <a:solidFill>
                  <a:srgbClr val="000000"/>
                </a:solidFill>
              </a:rPr>
              <a:t>Degree of student learning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800" smtClean="0">
                <a:solidFill>
                  <a:srgbClr val="000000"/>
                </a:solidFill>
              </a:rPr>
              <a:t>Fulfillment of intent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Evaluation of Instruction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6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/>
            </a:r>
            <a:br>
              <a:rPr lang="en-US" smtClean="0">
                <a:solidFill>
                  <a:schemeClr val="bg1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>Observable Verbs</a:t>
            </a:r>
            <a:br>
              <a:rPr lang="en-US" smtClean="0">
                <a:solidFill>
                  <a:schemeClr val="bg1"/>
                </a:solidFill>
              </a:rPr>
            </a:br>
            <a:endParaRPr lang="en-US" smtClean="0"/>
          </a:p>
        </p:txBody>
      </p:sp>
      <p:pic>
        <p:nvPicPr>
          <p:cNvPr id="25603" name="Picture 2" descr="Verb Kn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25590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 descr="Verb lea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14800"/>
            <a:ext cx="26320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2" descr="Verb understna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95400"/>
            <a:ext cx="26320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1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Objectives should be detailed enough: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/>
            <a:r>
              <a:rPr lang="en-US" sz="2800" smtClean="0"/>
              <a:t>Performance recognized by another competent person</a:t>
            </a:r>
          </a:p>
          <a:p>
            <a:pPr eaLnBrk="1" hangingPunct="1"/>
            <a:r>
              <a:rPr lang="en-US" sz="2800" smtClean="0"/>
              <a:t>Understand your intent as YOU understand </a:t>
            </a:r>
            <a:r>
              <a:rPr lang="en-US" sz="2800" smtClean="0">
                <a:solidFill>
                  <a:schemeClr val="bg1"/>
                </a:solidFill>
              </a:rPr>
              <a:t>it</a:t>
            </a:r>
          </a:p>
        </p:txBody>
      </p:sp>
    </p:spTree>
    <p:extLst>
      <p:ext uri="{BB962C8B-B14F-4D97-AF65-F5344CB8AC3E}">
        <p14:creationId xmlns:p14="http://schemas.microsoft.com/office/powerpoint/2010/main" val="131493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/>
            </a:r>
            <a:br>
              <a:rPr lang="en-US" smtClean="0">
                <a:solidFill>
                  <a:schemeClr val="bg1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>Performance Objectives</a:t>
            </a:r>
            <a:br>
              <a:rPr lang="en-US" smtClean="0">
                <a:solidFill>
                  <a:schemeClr val="bg1"/>
                </a:solidFill>
              </a:rPr>
            </a:b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53000" y="3124200"/>
            <a:ext cx="3810000" cy="3733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A</a:t>
            </a:r>
            <a:r>
              <a:rPr lang="en-US" smtClean="0"/>
              <a:t>udience</a:t>
            </a:r>
          </a:p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B</a:t>
            </a:r>
            <a:r>
              <a:rPr lang="en-US" smtClean="0"/>
              <a:t>ehavior (action)</a:t>
            </a:r>
          </a:p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C</a:t>
            </a:r>
            <a:r>
              <a:rPr lang="en-US" smtClean="0"/>
              <a:t>onditions</a:t>
            </a:r>
            <a:endParaRPr lang="en-US" i="1" smtClean="0"/>
          </a:p>
          <a:p>
            <a:pPr eaLnBrk="1" hangingPunct="1">
              <a:buFontTx/>
              <a:buNone/>
            </a:pPr>
            <a:r>
              <a:rPr lang="en-US" i="1" smtClean="0">
                <a:solidFill>
                  <a:srgbClr val="FF0000"/>
                </a:solidFill>
              </a:rPr>
              <a:t>D</a:t>
            </a:r>
            <a:r>
              <a:rPr lang="en-US" i="1" smtClean="0"/>
              <a:t>egree  (criterion)</a:t>
            </a:r>
            <a:endParaRPr lang="en-US" smtClean="0"/>
          </a:p>
          <a:p>
            <a:pPr eaLnBrk="1" hangingPunct="1">
              <a:buFontTx/>
              <a:buNone/>
            </a:pPr>
            <a:endParaRPr lang="en-US" i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i="1" smtClean="0">
              <a:solidFill>
                <a:schemeClr val="bg1"/>
              </a:solidFill>
            </a:endParaRPr>
          </a:p>
        </p:txBody>
      </p:sp>
      <p:pic>
        <p:nvPicPr>
          <p:cNvPr id="27652" name="Picture 4" descr="guide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41148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910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600200"/>
            <a:ext cx="7924800" cy="45720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33CC33"/>
                </a:solidFill>
              </a:rPr>
              <a:t>Audience</a:t>
            </a:r>
            <a:r>
              <a:rPr lang="en-US" b="1" dirty="0" smtClean="0">
                <a:solidFill>
                  <a:srgbClr val="FFFF00"/>
                </a:solidFill>
              </a:rPr>
              <a:t> 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Behavior </a:t>
            </a:r>
            <a:r>
              <a:rPr lang="en-US" b="1" dirty="0" smtClean="0">
                <a:solidFill>
                  <a:srgbClr val="FFFF00"/>
                </a:solidFill>
              </a:rPr>
              <a:t>  </a:t>
            </a:r>
            <a:r>
              <a:rPr lang="en-US" b="1" dirty="0" smtClean="0">
                <a:solidFill>
                  <a:srgbClr val="FF3300"/>
                </a:solidFill>
              </a:rPr>
              <a:t>Condition	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Degree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The student will determine the meaning of unknown words using the glossary of a non-fiction text, as measured by the checklist.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>
                <a:solidFill>
                  <a:srgbClr val="33CC33"/>
                </a:solidFill>
              </a:rPr>
              <a:t>The student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will determine the meaning of unknown words</a:t>
            </a:r>
            <a:r>
              <a:rPr lang="en-US" sz="2400" b="1" dirty="0" smtClean="0">
                <a:solidFill>
                  <a:srgbClr val="7030A0"/>
                </a:solidFill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using the glossary of a non-fiction text,</a:t>
            </a:r>
            <a:r>
              <a:rPr lang="en-US" sz="2400" b="1" dirty="0" smtClean="0">
                <a:solidFill>
                  <a:schemeClr val="accent3"/>
                </a:solidFill>
              </a:rPr>
              <a:t>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as measured by a checklist.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b="1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60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/>
            </a:r>
            <a:br>
              <a:rPr lang="en-US" b="1" smtClean="0">
                <a:solidFill>
                  <a:srgbClr val="FF0000"/>
                </a:solidFill>
              </a:rPr>
            </a:br>
            <a:r>
              <a:rPr lang="en-US" sz="4400" b="1" smtClean="0">
                <a:solidFill>
                  <a:srgbClr val="FF0000"/>
                </a:solidFill>
              </a:rPr>
              <a:t>B</a:t>
            </a:r>
            <a:r>
              <a:rPr lang="en-US" sz="4400" b="1" smtClean="0"/>
              <a:t>ehavior</a:t>
            </a:r>
            <a:r>
              <a:rPr lang="en-US" b="1" smtClean="0"/>
              <a:t/>
            </a:r>
            <a:br>
              <a:rPr lang="en-US" b="1" smtClean="0"/>
            </a:b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143000"/>
            <a:ext cx="72390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do I want students to be able to do?</a:t>
            </a:r>
          </a:p>
          <a:p>
            <a:pPr eaLnBrk="1" hangingPunct="1"/>
            <a:r>
              <a:rPr lang="en-US" sz="2800" smtClean="0"/>
              <a:t>Performance outcome </a:t>
            </a:r>
          </a:p>
          <a:p>
            <a:pPr eaLnBrk="1" hangingPunct="1"/>
            <a:r>
              <a:rPr lang="en-US" sz="2800" smtClean="0"/>
              <a:t>What mastery looks like</a:t>
            </a:r>
            <a:endParaRPr lang="en-US" smtClean="0"/>
          </a:p>
          <a:p>
            <a:pPr algn="ctr" eaLnBrk="1" hangingPunct="1">
              <a:buFontTx/>
              <a:buNone/>
            </a:pPr>
            <a:endParaRPr lang="en-US" sz="3600" smtClean="0"/>
          </a:p>
          <a:p>
            <a:pPr algn="ctr" eaLnBrk="1" hangingPunct="1">
              <a:buFontTx/>
              <a:buNone/>
            </a:pPr>
            <a:r>
              <a:rPr lang="en-US" sz="3600" smtClean="0"/>
              <a:t>Think </a:t>
            </a:r>
            <a:r>
              <a:rPr lang="en-US" sz="3600" b="1" smtClean="0"/>
              <a:t>VERB</a:t>
            </a:r>
          </a:p>
          <a:p>
            <a:pPr eaLnBrk="1" hangingPunct="1">
              <a:buFontTx/>
              <a:buNone/>
            </a:pPr>
            <a:r>
              <a:rPr lang="en-US" sz="2800" smtClean="0">
                <a:hlinkClick r:id="rId3" action="ppaction://hlinkfile"/>
              </a:rPr>
              <a:t>Taxonomy of Verbs</a:t>
            </a: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>
                <a:solidFill>
                  <a:schemeClr val="bg1"/>
                </a:solidFill>
                <a:hlinkClick r:id="rId4"/>
              </a:rPr>
              <a:t>Practice</a:t>
            </a:r>
            <a:endParaRPr lang="en-US" sz="280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sz="3600" b="1" smtClean="0">
              <a:solidFill>
                <a:schemeClr val="bg1"/>
              </a:solidFill>
            </a:endParaRPr>
          </a:p>
        </p:txBody>
      </p:sp>
      <p:pic>
        <p:nvPicPr>
          <p:cNvPr id="3" name="Picture 2" descr="binocul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581400"/>
            <a:ext cx="162877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53200" y="617220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Observable</a:t>
            </a:r>
          </a:p>
        </p:txBody>
      </p:sp>
    </p:spTree>
    <p:extLst>
      <p:ext uri="{BB962C8B-B14F-4D97-AF65-F5344CB8AC3E}">
        <p14:creationId xmlns:p14="http://schemas.microsoft.com/office/powerpoint/2010/main" val="103839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solidFill>
                  <a:srgbClr val="FFFF00"/>
                </a:solidFill>
              </a:rPr>
              <a:t/>
            </a:r>
            <a:br>
              <a:rPr lang="en-US" b="1" i="1" smtClean="0">
                <a:solidFill>
                  <a:srgbClr val="FFFF00"/>
                </a:solidFill>
              </a:rPr>
            </a:br>
            <a:r>
              <a:rPr lang="en-US" sz="4400" b="1" i="1" smtClean="0">
                <a:solidFill>
                  <a:srgbClr val="FF0000"/>
                </a:solidFill>
              </a:rPr>
              <a:t>C</a:t>
            </a:r>
            <a:r>
              <a:rPr lang="en-US" sz="4400" b="1" smtClean="0">
                <a:solidFill>
                  <a:schemeClr val="bg1"/>
                </a:solidFill>
              </a:rPr>
              <a:t>onditions</a:t>
            </a:r>
            <a:r>
              <a:rPr lang="en-US" b="1" i="1" smtClean="0">
                <a:solidFill>
                  <a:schemeClr val="bg1"/>
                </a:solidFill>
              </a:rPr>
              <a:t/>
            </a:r>
            <a:br>
              <a:rPr lang="en-US" b="1" i="1" smtClean="0">
                <a:solidFill>
                  <a:schemeClr val="bg1"/>
                </a:solidFill>
              </a:rPr>
            </a:b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295400"/>
            <a:ext cx="7162800" cy="4830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The conditions you will impose when students are demonstrating mastery</a:t>
            </a:r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Student be allowed to use?</a:t>
            </a:r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Student be denied?</a:t>
            </a:r>
          </a:p>
          <a:p>
            <a:pPr lvl="1" eaLnBrk="1" hangingPunct="1">
              <a:spcAft>
                <a:spcPts val="600"/>
              </a:spcAft>
            </a:pPr>
            <a:r>
              <a:rPr lang="en-US" smtClean="0"/>
              <a:t>What conditions will you expect the desired performance to occur?</a:t>
            </a:r>
          </a:p>
        </p:txBody>
      </p:sp>
    </p:spTree>
    <p:extLst>
      <p:ext uri="{BB962C8B-B14F-4D97-AF65-F5344CB8AC3E}">
        <p14:creationId xmlns:p14="http://schemas.microsoft.com/office/powerpoint/2010/main" val="306191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i="1" smtClean="0">
                <a:solidFill>
                  <a:srgbClr val="FFFF00"/>
                </a:solidFill>
              </a:rPr>
              <a:t/>
            </a:r>
            <a:br>
              <a:rPr lang="en-US" sz="4000" b="1" i="1" smtClean="0">
                <a:solidFill>
                  <a:srgbClr val="FFFF00"/>
                </a:solidFill>
              </a:rPr>
            </a:br>
            <a:r>
              <a:rPr lang="en-US" sz="4000" b="1" i="1" smtClean="0">
                <a:solidFill>
                  <a:srgbClr val="FF0000"/>
                </a:solidFill>
              </a:rPr>
              <a:t>C</a:t>
            </a:r>
            <a:r>
              <a:rPr lang="en-US" b="1" smtClean="0">
                <a:solidFill>
                  <a:schemeClr val="bg1"/>
                </a:solidFill>
              </a:rPr>
              <a:t>ondition Examples</a:t>
            </a:r>
            <a:br>
              <a:rPr lang="en-US" b="1" smtClean="0">
                <a:solidFill>
                  <a:schemeClr val="bg1"/>
                </a:solidFill>
              </a:rPr>
            </a:b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1143000"/>
            <a:ext cx="7391400" cy="556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Given a problem of the following type…</a:t>
            </a:r>
          </a:p>
          <a:p>
            <a:pPr eaLnBrk="1" hangingPunct="1"/>
            <a:r>
              <a:rPr lang="en-US" smtClean="0"/>
              <a:t>Given a list of…</a:t>
            </a:r>
          </a:p>
          <a:p>
            <a:pPr eaLnBrk="1" hangingPunct="1"/>
            <a:r>
              <a:rPr lang="en-US" smtClean="0"/>
              <a:t>When provided with ……</a:t>
            </a:r>
          </a:p>
          <a:p>
            <a:pPr eaLnBrk="1" hangingPunct="1"/>
            <a:r>
              <a:rPr lang="en-US" smtClean="0"/>
              <a:t>With the aid of ……</a:t>
            </a:r>
          </a:p>
          <a:p>
            <a:pPr eaLnBrk="1" hangingPunct="1"/>
            <a:r>
              <a:rPr lang="en-US" smtClean="0"/>
              <a:t>Without the aid of ….</a:t>
            </a:r>
          </a:p>
          <a:p>
            <a:pPr eaLnBrk="1" hangingPunct="1">
              <a:buFontTx/>
              <a:buNone/>
            </a:pPr>
            <a:r>
              <a:rPr lang="en-US" smtClean="0"/>
              <a:t>Not</a:t>
            </a:r>
          </a:p>
          <a:p>
            <a:pPr eaLnBrk="1" hangingPunct="1"/>
            <a:r>
              <a:rPr lang="en-US" smtClean="0"/>
              <a:t>Given adequate practice in</a:t>
            </a:r>
          </a:p>
          <a:p>
            <a:pPr eaLnBrk="1" hangingPunct="1"/>
            <a:r>
              <a:rPr lang="en-US" smtClean="0"/>
              <a:t>Given the student has completed the </a:t>
            </a:r>
            <a:r>
              <a:rPr lang="en-US" smtClean="0">
                <a:solidFill>
                  <a:schemeClr val="bg1"/>
                </a:solidFill>
                <a:hlinkClick r:id="rId3"/>
              </a:rPr>
              <a:t>Practice</a:t>
            </a:r>
            <a:endParaRPr lang="en-US" smtClean="0">
              <a:solidFill>
                <a:schemeClr val="bg1"/>
              </a:solidFill>
            </a:endParaRPr>
          </a:p>
          <a:p>
            <a:pPr eaLnBrk="1" hangingPunct="1"/>
            <a:endParaRPr 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16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i="1" smtClean="0">
                <a:solidFill>
                  <a:srgbClr val="FFFF00"/>
                </a:solidFill>
              </a:rPr>
              <a:t/>
            </a:r>
            <a:br>
              <a:rPr lang="en-US" b="1" i="1" smtClean="0">
                <a:solidFill>
                  <a:srgbClr val="FFFF00"/>
                </a:solidFill>
              </a:rPr>
            </a:br>
            <a:r>
              <a:rPr lang="en-US" sz="4400" b="1" i="1" smtClean="0">
                <a:solidFill>
                  <a:srgbClr val="FF0000"/>
                </a:solidFill>
              </a:rPr>
              <a:t>D</a:t>
            </a:r>
            <a:r>
              <a:rPr lang="en-US" sz="4400" b="1" smtClean="0">
                <a:solidFill>
                  <a:schemeClr val="bg1"/>
                </a:solidFill>
              </a:rPr>
              <a:t>egree</a:t>
            </a:r>
            <a:r>
              <a:rPr lang="en-US" b="1" i="1" smtClean="0">
                <a:solidFill>
                  <a:schemeClr val="bg1"/>
                </a:solidFill>
              </a:rPr>
              <a:t/>
            </a:r>
            <a:br>
              <a:rPr lang="en-US" b="1" i="1" smtClean="0">
                <a:solidFill>
                  <a:schemeClr val="bg1"/>
                </a:solidFill>
              </a:rPr>
            </a:b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371600"/>
            <a:ext cx="7239000" cy="513556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Aft>
                <a:spcPts val="1200"/>
              </a:spcAft>
              <a:buFontTx/>
              <a:buNone/>
              <a:defRPr/>
            </a:pPr>
            <a:r>
              <a:rPr lang="en-US" sz="3600" dirty="0" smtClean="0"/>
              <a:t>The criteria for acceptable performance</a:t>
            </a:r>
          </a:p>
          <a:p>
            <a:pPr eaLnBrk="1" hangingPunct="1">
              <a:spcAft>
                <a:spcPts val="1200"/>
              </a:spcAft>
              <a:defRPr/>
            </a:pPr>
            <a:r>
              <a:rPr lang="en-US" dirty="0" smtClean="0"/>
              <a:t>To what degree must the child perform?</a:t>
            </a:r>
          </a:p>
          <a:p>
            <a:pPr lvl="1" eaLnBrk="1" hangingPunct="1">
              <a:spcAft>
                <a:spcPts val="1200"/>
              </a:spcAft>
              <a:defRPr/>
            </a:pPr>
            <a:r>
              <a:rPr lang="en-US" dirty="0" smtClean="0"/>
              <a:t>The percentage correct</a:t>
            </a:r>
          </a:p>
          <a:p>
            <a:pPr lvl="1" eaLnBrk="1" hangingPunct="1">
              <a:spcAft>
                <a:spcPts val="1200"/>
              </a:spcAft>
              <a:defRPr/>
            </a:pPr>
            <a:r>
              <a:rPr lang="en-US" dirty="0" smtClean="0"/>
              <a:t>The number to be completed</a:t>
            </a:r>
          </a:p>
          <a:p>
            <a:pPr lvl="1" eaLnBrk="1" hangingPunct="1">
              <a:spcAft>
                <a:spcPts val="1200"/>
              </a:spcAft>
              <a:defRPr/>
            </a:pPr>
            <a:r>
              <a:rPr lang="en-US" dirty="0" smtClean="0"/>
              <a:t>Many times when writing objectives, the degree is implied</a:t>
            </a:r>
          </a:p>
          <a:p>
            <a:pPr lvl="1" eaLnBrk="1" hangingPunct="1">
              <a:spcAft>
                <a:spcPts val="1200"/>
              </a:spcAft>
              <a:defRPr/>
            </a:pPr>
            <a:endParaRPr lang="en-US" dirty="0">
              <a:solidFill>
                <a:schemeClr val="bg1"/>
              </a:solidFill>
            </a:endParaRPr>
          </a:p>
          <a:p>
            <a:pPr eaLnBrk="1" hangingPunct="1">
              <a:spcAft>
                <a:spcPts val="1200"/>
              </a:spcAft>
              <a:buFontTx/>
              <a:buNone/>
              <a:defRPr/>
            </a:pPr>
            <a:r>
              <a:rPr lang="en-US" dirty="0" smtClean="0">
                <a:solidFill>
                  <a:schemeClr val="bg1"/>
                </a:solidFill>
                <a:hlinkClick r:id="rId3"/>
              </a:rPr>
              <a:t>Practice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6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384874" y="2701636"/>
            <a:ext cx="8355714" cy="276041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What is it?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Why is it important?</a:t>
            </a:r>
          </a:p>
          <a:p>
            <a:pPr algn="ctr"/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828" y="0"/>
            <a:ext cx="7772400" cy="1559249"/>
          </a:xfrm>
        </p:spPr>
        <p:txBody>
          <a:bodyPr>
            <a:noAutofit/>
          </a:bodyPr>
          <a:lstStyle/>
          <a:p>
            <a:r>
              <a:rPr lang="en-US" sz="5400" dirty="0" smtClean="0"/>
              <a:t>Academic Language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805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Thought for Today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"Would you tell me, please, which way I ought to go from here?" </a:t>
            </a:r>
          </a:p>
          <a:p>
            <a:pPr eaLnBrk="1" hangingPunct="1">
              <a:buFontTx/>
              <a:buNone/>
            </a:pPr>
            <a:r>
              <a:rPr lang="en-US" smtClean="0"/>
              <a:t>"That depends a good deal on where you want to get to," said the Cat.</a:t>
            </a:r>
          </a:p>
          <a:p>
            <a:pPr eaLnBrk="1" hangingPunct="1">
              <a:buFontTx/>
              <a:buNone/>
            </a:pPr>
            <a:r>
              <a:rPr lang="en-US" smtClean="0"/>
              <a:t>"I don't much care where---" said Alice.</a:t>
            </a:r>
          </a:p>
          <a:p>
            <a:pPr eaLnBrk="1" hangingPunct="1">
              <a:buFontTx/>
              <a:buNone/>
            </a:pPr>
            <a:r>
              <a:rPr lang="en-US" smtClean="0"/>
              <a:t>"Then it doesn't matter which way you go," said the Cat.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(From </a:t>
            </a:r>
            <a:r>
              <a:rPr lang="en-US" sz="2000" i="1" smtClean="0"/>
              <a:t>Alice in Wonderland, </a:t>
            </a:r>
            <a:r>
              <a:rPr lang="en-US" sz="2000" smtClean="0"/>
              <a:t>by Lewis Carroll)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324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What is Academic Language?</a:t>
            </a:r>
            <a:endParaRPr lang="en-US" sz="4800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Clr>
                <a:schemeClr val="tx1"/>
              </a:buClr>
              <a:buFont typeface="Arial" pitchFamily="34" charset="0"/>
              <a:buChar char="•"/>
            </a:pPr>
            <a:r>
              <a:rPr lang="en-US" sz="3600" cap="none" dirty="0" smtClean="0">
                <a:solidFill>
                  <a:schemeClr val="accent1"/>
                </a:solidFill>
                <a:latin typeface="Georgia"/>
                <a:cs typeface="Georgia"/>
              </a:rPr>
              <a:t>Special language used in school and the profession</a:t>
            </a:r>
          </a:p>
          <a:p>
            <a:pPr marL="457200" indent="-457200" algn="l">
              <a:buClr>
                <a:schemeClr val="tx1"/>
              </a:buClr>
              <a:buFont typeface="Arial" pitchFamily="34" charset="0"/>
              <a:buChar char="•"/>
            </a:pPr>
            <a:r>
              <a:rPr lang="en-US" sz="3600" cap="none" dirty="0">
                <a:solidFill>
                  <a:schemeClr val="accent1"/>
                </a:solidFill>
                <a:latin typeface="Georgia"/>
                <a:ea typeface="Cambria"/>
                <a:cs typeface="Georgia"/>
              </a:rPr>
              <a:t>I</a:t>
            </a:r>
            <a:r>
              <a:rPr lang="en-US" sz="3600" cap="none" dirty="0" smtClean="0">
                <a:solidFill>
                  <a:schemeClr val="accent1"/>
                </a:solidFill>
                <a:latin typeface="Georgia"/>
                <a:ea typeface="Cambria"/>
                <a:cs typeface="Georgia"/>
              </a:rPr>
              <a:t>nstructional language needed to</a:t>
            </a:r>
            <a:r>
              <a:rPr lang="en-US" sz="3600" dirty="0" smtClean="0">
                <a:solidFill>
                  <a:schemeClr val="accent1"/>
                </a:solidFill>
                <a:latin typeface="Georgia"/>
                <a:ea typeface="Cambria"/>
                <a:cs typeface="Georgia"/>
              </a:rPr>
              <a:t>  </a:t>
            </a:r>
            <a:r>
              <a:rPr lang="en-US" sz="3600" cap="none" dirty="0" smtClean="0">
                <a:solidFill>
                  <a:schemeClr val="accent1"/>
                </a:solidFill>
                <a:latin typeface="Georgia"/>
                <a:ea typeface="Cambria"/>
                <a:cs typeface="Georgia"/>
              </a:rPr>
              <a:t>participate in learning tasks</a:t>
            </a:r>
            <a:r>
              <a:rPr lang="en-US" sz="3600" cap="none" dirty="0" smtClean="0">
                <a:solidFill>
                  <a:schemeClr val="accent1"/>
                </a:solidFill>
                <a:latin typeface="Georgia"/>
                <a:cs typeface="Georgia"/>
              </a:rPr>
              <a:t> </a:t>
            </a:r>
          </a:p>
          <a:p>
            <a:pPr marL="457200" indent="-457200" algn="l">
              <a:buClr>
                <a:schemeClr val="tx1"/>
              </a:buCl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accent1"/>
                </a:solidFill>
                <a:latin typeface="Georgia"/>
                <a:cs typeface="Georgia"/>
              </a:rPr>
              <a:t>T</a:t>
            </a:r>
            <a:r>
              <a:rPr lang="en-US" sz="3600" cap="none" dirty="0" smtClean="0">
                <a:solidFill>
                  <a:schemeClr val="accent1"/>
                </a:solidFill>
                <a:latin typeface="Georgia"/>
                <a:cs typeface="Georgia"/>
              </a:rPr>
              <a:t>echnical vocabulary:  triangle, metaphor, metabolize</a:t>
            </a:r>
          </a:p>
        </p:txBody>
      </p:sp>
    </p:spTree>
    <p:extLst>
      <p:ext uri="{BB962C8B-B14F-4D97-AF65-F5344CB8AC3E}">
        <p14:creationId xmlns:p14="http://schemas.microsoft.com/office/powerpoint/2010/main" val="16887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Academic Language is</a:t>
            </a:r>
            <a:r>
              <a:rPr lang="en-US" sz="4800" dirty="0" smtClean="0"/>
              <a:t>:</a:t>
            </a:r>
            <a:endParaRPr lang="en-US" sz="4800" dirty="0"/>
          </a:p>
        </p:txBody>
      </p:sp>
      <p:sp>
        <p:nvSpPr>
          <p:cNvPr id="21" name="Content Placeholder 20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chemeClr val="accent1"/>
                </a:solidFill>
                <a:latin typeface="Georgia"/>
                <a:cs typeface="Georgia"/>
              </a:rPr>
              <a:t>the language used in the classroom and workplace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chemeClr val="accent1"/>
                </a:solidFill>
                <a:latin typeface="Georgia"/>
                <a:cs typeface="Georgia"/>
              </a:rPr>
              <a:t>the language of text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chemeClr val="accent1"/>
                </a:solidFill>
                <a:latin typeface="Georgia"/>
                <a:cs typeface="Georgia"/>
              </a:rPr>
              <a:t>the language of assessments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chemeClr val="accent1"/>
                </a:solidFill>
                <a:latin typeface="Georgia"/>
                <a:cs typeface="Georgia"/>
              </a:rPr>
              <a:t>the language of academic success</a:t>
            </a:r>
          </a:p>
          <a:p>
            <a:pPr>
              <a:buClr>
                <a:schemeClr val="tx1"/>
              </a:buClr>
            </a:pPr>
            <a:r>
              <a:rPr lang="en-US" sz="3200" dirty="0" smtClean="0">
                <a:solidFill>
                  <a:schemeClr val="accent1"/>
                </a:solidFill>
                <a:latin typeface="Georgia"/>
                <a:cs typeface="Georgia"/>
              </a:rPr>
              <a:t>the language of power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42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wrap="square" anchor="t">
            <a:noAutofit/>
          </a:bodyPr>
          <a:lstStyle/>
          <a:p>
            <a:pPr algn="ctr"/>
            <a:r>
              <a:rPr lang="en-US" sz="4600" dirty="0" smtClean="0"/>
              <a:t>What makes it </a:t>
            </a:r>
            <a:r>
              <a:rPr lang="en-US" sz="4600" i="1" dirty="0" smtClean="0"/>
              <a:t>Academic?</a:t>
            </a:r>
            <a:endParaRPr lang="en-US" sz="4600" dirty="0"/>
          </a:p>
        </p:txBody>
      </p:sp>
      <p:sp>
        <p:nvSpPr>
          <p:cNvPr id="8" name="Subtitle 7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800" dirty="0" smtClean="0">
                <a:solidFill>
                  <a:schemeClr val="accent1"/>
                </a:solidFill>
                <a:latin typeface="Georgia"/>
                <a:cs typeface="Georgia"/>
              </a:rPr>
              <a:t>Differs in structure and vocabulary from the everyday spoken language of social interactions</a:t>
            </a:r>
          </a:p>
          <a:p>
            <a:pPr>
              <a:buClr>
                <a:schemeClr val="tx1"/>
              </a:buClr>
            </a:pPr>
            <a:endParaRPr lang="en-US" sz="2800" dirty="0" smtClean="0">
              <a:solidFill>
                <a:schemeClr val="accent1"/>
              </a:solidFill>
              <a:latin typeface="Georgia"/>
              <a:cs typeface="Georgia"/>
            </a:endParaRPr>
          </a:p>
          <a:p>
            <a:pPr>
              <a:buClr>
                <a:schemeClr val="tx1"/>
              </a:buClr>
            </a:pPr>
            <a:r>
              <a:rPr lang="en-US" sz="2800" dirty="0" smtClean="0">
                <a:solidFill>
                  <a:schemeClr val="accent1"/>
                </a:solidFill>
                <a:latin typeface="Georgia"/>
                <a:cs typeface="Georgia"/>
              </a:rPr>
              <a:t>Includes precisely-defined vocabulary to express abstract concepts and complex ideas </a:t>
            </a:r>
          </a:p>
          <a:p>
            <a:pPr algn="l">
              <a:buClr>
                <a:schemeClr val="tx1"/>
              </a:buClr>
              <a:buFont typeface="Arial"/>
              <a:buChar char="•"/>
            </a:pPr>
            <a:endParaRPr lang="en-US" sz="2800" dirty="0" smtClean="0">
              <a:solidFill>
                <a:schemeClr val="accent1"/>
              </a:solidFill>
              <a:latin typeface="Georgia"/>
              <a:cs typeface="Georgia"/>
            </a:endParaRPr>
          </a:p>
          <a:p>
            <a:pPr>
              <a:buClr>
                <a:schemeClr val="tx1"/>
              </a:buClr>
            </a:pPr>
            <a:r>
              <a:rPr lang="en-US" sz="2800" dirty="0" smtClean="0">
                <a:solidFill>
                  <a:schemeClr val="accent1"/>
                </a:solidFill>
                <a:latin typeface="Georgia"/>
                <a:cs typeface="Georgia"/>
              </a:rPr>
              <a:t>Technical meaning is different than everyday language:  “balance” in chemistry, “plane” in mathematics, “ruler” in history/social science, “force” in science </a:t>
            </a:r>
          </a:p>
        </p:txBody>
      </p:sp>
    </p:spTree>
    <p:extLst>
      <p:ext uri="{BB962C8B-B14F-4D97-AF65-F5344CB8AC3E}">
        <p14:creationId xmlns:p14="http://schemas.microsoft.com/office/powerpoint/2010/main" val="282121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330532" y="1670476"/>
            <a:ext cx="4332781" cy="46495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Everyday Language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half" idx="3"/>
          </p:nvPr>
        </p:nvSpPr>
        <p:spPr>
          <a:xfrm>
            <a:off x="4498848" y="1680846"/>
            <a:ext cx="4480687" cy="466344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Academic Language</a:t>
            </a:r>
            <a:endParaRPr lang="en-US" sz="30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repetition of words</a:t>
            </a:r>
          </a:p>
          <a:p>
            <a:pPr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sentences may start with “and” &amp; “but”</a:t>
            </a:r>
          </a:p>
          <a:p>
            <a:pPr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use of slang terms: “guy”, “cool”, “awesome” 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4183913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endParaRPr lang="en-US" sz="2400" dirty="0" smtClean="0">
              <a:solidFill>
                <a:srgbClr val="FFAF03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variety of words, more sophisticated language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sentences start with transition words: “however”, “in addition”, “therefore”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chemeClr val="accent1"/>
                </a:solidFill>
              </a:rPr>
              <a:t>Use of Standard English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000" b="1" dirty="0" smtClean="0">
                <a:solidFill>
                  <a:schemeClr val="tx2"/>
                </a:solidFill>
              </a:rPr>
              <a:t>Everyday vs. Academic</a:t>
            </a:r>
            <a:endParaRPr lang="en-US" sz="5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20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6804" y="661012"/>
            <a:ext cx="763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buFont typeface="Arial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it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064326"/>
            <a:ext cx="8503920" cy="4034721"/>
          </a:xfrm>
        </p:spPr>
        <p:txBody>
          <a:bodyPr/>
          <a:lstStyle/>
          <a:p>
            <a:pPr marL="457200" indent="-457200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800" dirty="0">
                <a:solidFill>
                  <a:schemeClr val="accent1"/>
                </a:solidFill>
                <a:cs typeface="Georgia"/>
              </a:rPr>
              <a:t>Developing students’ </a:t>
            </a:r>
            <a:r>
              <a:rPr lang="en-US" sz="2800" i="1" dirty="0">
                <a:solidFill>
                  <a:schemeClr val="accent1"/>
                </a:solidFill>
                <a:cs typeface="Georgia"/>
              </a:rPr>
              <a:t>fluency</a:t>
            </a:r>
            <a:r>
              <a:rPr lang="en-US" sz="2800" dirty="0">
                <a:solidFill>
                  <a:schemeClr val="accent1"/>
                </a:solidFill>
                <a:cs typeface="Georgia"/>
              </a:rPr>
              <a:t> in academic language provides access to the “language of school” and academic success</a:t>
            </a:r>
            <a:endParaRPr lang="en-US" sz="2800" dirty="0">
              <a:solidFill>
                <a:srgbClr val="FFAF03"/>
              </a:solidFill>
              <a:cs typeface="Georgia"/>
            </a:endParaRPr>
          </a:p>
          <a:p>
            <a:pPr marL="457200" indent="-457200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800" dirty="0">
                <a:solidFill>
                  <a:schemeClr val="accent1"/>
                </a:solidFill>
                <a:cs typeface="Georgia"/>
              </a:rPr>
              <a:t>Mastering oral academic language will allow students to participate in:</a:t>
            </a:r>
          </a:p>
          <a:p>
            <a:pPr lvl="2"/>
            <a:r>
              <a:rPr lang="en-US" sz="2600" dirty="0" smtClean="0">
                <a:solidFill>
                  <a:schemeClr val="accent1"/>
                </a:solidFill>
                <a:cs typeface="Georgia"/>
              </a:rPr>
              <a:t>academic </a:t>
            </a:r>
            <a:r>
              <a:rPr lang="en-US" sz="2600" dirty="0">
                <a:solidFill>
                  <a:schemeClr val="accent1"/>
                </a:solidFill>
                <a:cs typeface="Georgia"/>
              </a:rPr>
              <a:t>discussions</a:t>
            </a:r>
          </a:p>
          <a:p>
            <a:pPr lvl="2"/>
            <a:r>
              <a:rPr lang="en-US" sz="2600" dirty="0" smtClean="0">
                <a:solidFill>
                  <a:schemeClr val="accent1"/>
                </a:solidFill>
                <a:cs typeface="Georgia"/>
              </a:rPr>
              <a:t>debates</a:t>
            </a:r>
            <a:endParaRPr lang="en-US" sz="2600" dirty="0">
              <a:solidFill>
                <a:schemeClr val="accent1"/>
              </a:solidFill>
              <a:cs typeface="Georgia"/>
            </a:endParaRPr>
          </a:p>
          <a:p>
            <a:pPr lvl="2"/>
            <a:r>
              <a:rPr lang="en-US" sz="2600" dirty="0" smtClean="0">
                <a:solidFill>
                  <a:schemeClr val="accent1"/>
                </a:solidFill>
                <a:cs typeface="Georgia"/>
              </a:rPr>
              <a:t>presentations </a:t>
            </a:r>
            <a:r>
              <a:rPr lang="en-US" sz="2600" dirty="0">
                <a:solidFill>
                  <a:schemeClr val="accent1"/>
                </a:solidFill>
                <a:cs typeface="Georgia"/>
              </a:rPr>
              <a:t>in front of their peers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10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5324" y="661012"/>
            <a:ext cx="8228513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457200">
              <a:buClr>
                <a:prstClr val="black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D16349"/>
                </a:solidFill>
                <a:cs typeface="Georgia"/>
              </a:rPr>
              <a:t>Low academic language skills have been shown to be associated with low academic performance in a variety of educational settings  </a:t>
            </a:r>
          </a:p>
          <a:p>
            <a:pPr marL="457200" indent="-457200" defTabSz="457200">
              <a:buClr>
                <a:prstClr val="black"/>
              </a:buClr>
              <a:buFont typeface="Arial" pitchFamily="34" charset="0"/>
              <a:buChar char="•"/>
            </a:pPr>
            <a:endParaRPr lang="en-US" sz="2800" dirty="0" smtClean="0">
              <a:solidFill>
                <a:srgbClr val="D16349"/>
              </a:solidFill>
              <a:cs typeface="Georgia"/>
            </a:endParaRPr>
          </a:p>
          <a:p>
            <a:pPr marL="457200" indent="-457200" defTabSz="457200">
              <a:buClr>
                <a:prstClr val="black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D16349"/>
                </a:solidFill>
                <a:cs typeface="Georgia"/>
              </a:rPr>
              <a:t>Students who do </a:t>
            </a:r>
            <a:r>
              <a:rPr lang="en-US" sz="2800" i="1" dirty="0" smtClean="0">
                <a:solidFill>
                  <a:srgbClr val="D16349"/>
                </a:solidFill>
                <a:cs typeface="Georgia"/>
              </a:rPr>
              <a:t>not</a:t>
            </a:r>
            <a:r>
              <a:rPr lang="en-US" sz="2800" dirty="0" smtClean="0">
                <a:solidFill>
                  <a:srgbClr val="D16349"/>
                </a:solidFill>
                <a:cs typeface="Georgia"/>
              </a:rPr>
              <a:t> learn academic language may:</a:t>
            </a:r>
          </a:p>
          <a:p>
            <a:pPr marL="914400" lvl="1" indent="-457200" defTabSz="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D16349"/>
                </a:solidFill>
                <a:cs typeface="Georgia"/>
              </a:rPr>
              <a:t>struggle academically </a:t>
            </a:r>
          </a:p>
          <a:p>
            <a:pPr marL="914400" lvl="1" indent="-457200" defTabSz="457200"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D16349"/>
                </a:solidFill>
                <a:cs typeface="Georgia"/>
              </a:rPr>
              <a:t>be at a higher risk of dropping out of school</a:t>
            </a:r>
          </a:p>
          <a:p>
            <a:pPr marL="457200" indent="-457200" defTabSz="457200">
              <a:buFont typeface="Arial" pitchFamily="34" charset="0"/>
              <a:buChar char="•"/>
            </a:pPr>
            <a:endParaRPr lang="en-US" sz="2800" dirty="0" smtClean="0">
              <a:solidFill>
                <a:srgbClr val="D16349"/>
              </a:solidFill>
              <a:cs typeface="Georgia"/>
            </a:endParaRPr>
          </a:p>
          <a:p>
            <a:pPr marL="457200" indent="-457200" defTabSz="457200">
              <a:buClr>
                <a:prstClr val="black"/>
              </a:buCl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D16349"/>
                </a:solidFill>
                <a:cs typeface="Georgia"/>
              </a:rPr>
              <a:t>The main barrier to student comprehension of texts and lectures is low academic vocabulary knowledge.</a:t>
            </a:r>
          </a:p>
          <a:p>
            <a:pPr defTabSz="457200">
              <a:buFont typeface="Arial"/>
              <a:buChar char="•"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Considering Academic </a:t>
            </a:r>
            <a:r>
              <a:rPr lang="en-US" i="1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79418"/>
            <a:ext cx="8503920" cy="4779818"/>
          </a:xfrm>
        </p:spPr>
        <p:txBody>
          <a:bodyPr>
            <a:normAutofit fontScale="32500" lnSpcReduction="20000"/>
          </a:bodyPr>
          <a:lstStyle/>
          <a:p>
            <a:pPr marL="0" lvl="0" indent="0">
              <a:buNone/>
            </a:pPr>
            <a:r>
              <a:rPr lang="en-US" sz="5500" b="1" dirty="0" smtClean="0"/>
              <a:t>Pre-Reflection:</a:t>
            </a:r>
            <a:endParaRPr lang="en-US" sz="5500" b="1" dirty="0" smtClean="0"/>
          </a:p>
          <a:p>
            <a:r>
              <a:rPr lang="en-US" sz="5500" i="1" dirty="0"/>
              <a:t>Considering Academic Language</a:t>
            </a:r>
            <a:endParaRPr lang="en-US" sz="5500" dirty="0"/>
          </a:p>
          <a:p>
            <a:pPr lvl="0"/>
            <a:r>
              <a:rPr lang="en-US" sz="5500" i="1" dirty="0"/>
              <a:t>How does the key language demand relate to your learning objective?</a:t>
            </a:r>
            <a:endParaRPr lang="en-US" sz="5500" dirty="0"/>
          </a:p>
          <a:p>
            <a:pPr lvl="0"/>
            <a:r>
              <a:rPr lang="en-US" sz="5500" i="1" dirty="0"/>
              <a:t>How does the key language demand relate to your students’ development?</a:t>
            </a:r>
            <a:endParaRPr lang="en-US" sz="5500" dirty="0"/>
          </a:p>
          <a:p>
            <a:pPr lvl="0"/>
            <a:r>
              <a:rPr lang="en-US" sz="5500" i="1" dirty="0"/>
              <a:t>What specific language supports have you planned for each group of learners in your class?</a:t>
            </a:r>
            <a:endParaRPr lang="en-US" sz="5500" dirty="0"/>
          </a:p>
          <a:p>
            <a:pPr marL="0" lvl="0" indent="0">
              <a:buNone/>
            </a:pPr>
            <a:endParaRPr lang="en-US" sz="5500" dirty="0" smtClean="0"/>
          </a:p>
          <a:p>
            <a:pPr marL="0" lvl="0" indent="0">
              <a:buNone/>
            </a:pPr>
            <a:r>
              <a:rPr lang="en-US" sz="5500" b="1" dirty="0" smtClean="0"/>
              <a:t>Post-Reflection:</a:t>
            </a:r>
            <a:endParaRPr lang="en-US" sz="5500" dirty="0" smtClean="0"/>
          </a:p>
          <a:p>
            <a:pPr marL="0" lvl="0" indent="0">
              <a:buNone/>
            </a:pPr>
            <a:endParaRPr lang="en-US" sz="5500" dirty="0"/>
          </a:p>
          <a:p>
            <a:pPr lvl="0"/>
            <a:r>
              <a:rPr lang="en-US" sz="5500" i="1" dirty="0" smtClean="0"/>
              <a:t>How </a:t>
            </a:r>
            <a:r>
              <a:rPr lang="en-US" sz="5500" i="1" dirty="0"/>
              <a:t>did your students use their knowledge of academic language throughout the learning segment?</a:t>
            </a:r>
          </a:p>
          <a:p>
            <a:pPr lvl="0"/>
            <a:r>
              <a:rPr lang="en-US" sz="5500" i="1" dirty="0"/>
              <a:t>How did your instruction address the various levels of understanding of academic language throughout the learning segment?</a:t>
            </a:r>
          </a:p>
          <a:p>
            <a:pPr lvl="0"/>
            <a:r>
              <a:rPr lang="en-US" sz="5500" i="1" dirty="0"/>
              <a:t>How did the students use their understanding of the academic language to deepen their understanding of the content?</a:t>
            </a:r>
          </a:p>
          <a:p>
            <a:pPr lvl="0"/>
            <a:r>
              <a:rPr lang="en-US" sz="5500" i="1" dirty="0"/>
              <a:t>How did the students use academic language?</a:t>
            </a:r>
          </a:p>
          <a:p>
            <a:pPr lvl="0"/>
            <a:r>
              <a:rPr lang="en-US" sz="5500" i="1" dirty="0"/>
              <a:t>How did your discussions deepen their understanding of the academic language?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98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Bringin</a:t>
            </a:r>
            <a:r>
              <a:rPr lang="en-US" dirty="0" smtClean="0"/>
              <a:t>g it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You have to write clear objectives for each lesson which are grounded in your essential questions</a:t>
            </a:r>
          </a:p>
          <a:p>
            <a:r>
              <a:rPr lang="en-US" dirty="0" smtClean="0"/>
              <a:t>For each objective you will need a way to assess the student within the lesson- remember to consider how we have been discussing assessment</a:t>
            </a:r>
          </a:p>
          <a:p>
            <a:r>
              <a:rPr lang="en-US" dirty="0" smtClean="0"/>
              <a:t>Be sure to address the literacies needed to understand your content</a:t>
            </a:r>
          </a:p>
          <a:p>
            <a:r>
              <a:rPr lang="en-US" dirty="0" smtClean="0"/>
              <a:t>I should be able to teach from your plan	</a:t>
            </a:r>
          </a:p>
          <a:p>
            <a:pPr lvl="1"/>
            <a:r>
              <a:rPr lang="en-US" dirty="0" smtClean="0"/>
              <a:t>Remember to make your process of instruction transparent</a:t>
            </a:r>
          </a:p>
          <a:p>
            <a:pPr lvl="1"/>
            <a:r>
              <a:rPr lang="en-US" dirty="0" smtClean="0"/>
              <a:t>Clearly indicate where you are utilizing UDL principles</a:t>
            </a:r>
          </a:p>
          <a:p>
            <a:r>
              <a:rPr lang="en-US" dirty="0" smtClean="0"/>
              <a:t>Your lesson plan will address all 4 phases of instruction</a:t>
            </a:r>
          </a:p>
          <a:p>
            <a:r>
              <a:rPr lang="en-US" dirty="0" smtClean="0"/>
              <a:t>Remember to plan for your time; your will be writing more than one lesson plan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 list: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Continue to work on your lesson plan; you will need the green light from me before your 1</a:t>
            </a:r>
            <a:r>
              <a:rPr lang="en-US" baseline="30000" dirty="0" smtClean="0"/>
              <a:t>st</a:t>
            </a:r>
            <a:r>
              <a:rPr lang="en-US" dirty="0" smtClean="0"/>
              <a:t> session with the students.</a:t>
            </a:r>
          </a:p>
          <a:p>
            <a:pPr lvl="1"/>
            <a:r>
              <a:rPr lang="en-US" dirty="0" smtClean="0"/>
              <a:t>Continue to upload revised plans with new date in your naming protocol into a Revision folder for your group</a:t>
            </a:r>
          </a:p>
          <a:p>
            <a:r>
              <a:rPr lang="en-US" dirty="0" smtClean="0"/>
              <a:t>Online office hours via Skype chat: </a:t>
            </a:r>
          </a:p>
          <a:p>
            <a:pPr lvl="1"/>
            <a:r>
              <a:rPr lang="en-US" dirty="0" smtClean="0"/>
              <a:t>Thursday 3/21 7:00pm</a:t>
            </a:r>
          </a:p>
          <a:p>
            <a:r>
              <a:rPr lang="en-US" dirty="0" smtClean="0"/>
              <a:t>Reading for Mon </a:t>
            </a:r>
            <a:r>
              <a:rPr lang="en-US" dirty="0" err="1" smtClean="0"/>
              <a:t>Ch</a:t>
            </a:r>
            <a:r>
              <a:rPr lang="en-US" dirty="0" smtClean="0"/>
              <a:t> 4 both BLL and RTL</a:t>
            </a:r>
          </a:p>
          <a:p>
            <a:pPr lvl="1"/>
            <a:r>
              <a:rPr lang="en-US" dirty="0" smtClean="0"/>
              <a:t>Bring texts back for your lesson for Insights to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3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6629400" cy="45259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dirty="0" smtClean="0"/>
              <a:t>Backward Design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sz="2400" dirty="0" smtClean="0"/>
              <a:t>Select outcome or standard - Intent</a:t>
            </a:r>
          </a:p>
          <a:p>
            <a:pPr eaLnBrk="1" hangingPunct="1">
              <a:defRPr/>
            </a:pPr>
            <a:r>
              <a:rPr lang="en-US" sz="2400" dirty="0" smtClean="0"/>
              <a:t>What will achievement look like?</a:t>
            </a:r>
          </a:p>
          <a:p>
            <a:pPr eaLnBrk="1" hangingPunct="1">
              <a:defRPr/>
            </a:pPr>
            <a:r>
              <a:rPr lang="en-US" sz="2400" dirty="0" smtClean="0"/>
              <a:t>Design assessment</a:t>
            </a:r>
          </a:p>
          <a:p>
            <a:pPr eaLnBrk="1" hangingPunct="1">
              <a:defRPr/>
            </a:pPr>
            <a:r>
              <a:rPr lang="en-US" sz="2400" dirty="0" smtClean="0"/>
              <a:t>Plan and deliver instruction</a:t>
            </a:r>
          </a:p>
          <a:p>
            <a:pPr lvl="1" eaLnBrk="1" hangingPunct="1">
              <a:defRPr/>
            </a:pPr>
            <a:r>
              <a:rPr lang="en-US" sz="2000" dirty="0" smtClean="0"/>
              <a:t>Adequate opportunities</a:t>
            </a:r>
          </a:p>
          <a:p>
            <a:pPr eaLnBrk="1" hangingPunct="1">
              <a:defRPr/>
            </a:pPr>
            <a:r>
              <a:rPr lang="en-US" sz="2400" dirty="0" smtClean="0"/>
              <a:t>Assess student learning</a:t>
            </a:r>
          </a:p>
          <a:p>
            <a:pPr eaLnBrk="1" hangingPunct="1">
              <a:defRPr/>
            </a:pPr>
            <a:r>
              <a:rPr lang="en-US" sz="2400" dirty="0" smtClean="0"/>
              <a:t>Assess intent</a:t>
            </a:r>
            <a:endParaRPr lang="en-US" sz="2400" dirty="0"/>
          </a:p>
          <a:p>
            <a:pPr marL="457200" indent="-457200" eaLnBrk="1" hangingPunct="1">
              <a:buFontTx/>
              <a:buNone/>
              <a:defRPr/>
            </a:pPr>
            <a:endParaRPr lang="en-US" sz="2400" dirty="0"/>
          </a:p>
        </p:txBody>
      </p:sp>
      <p:pic>
        <p:nvPicPr>
          <p:cNvPr id="16387" name="Picture 3" descr="backward desig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95600"/>
            <a:ext cx="2362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84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838200" y="1143000"/>
            <a:ext cx="7924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What’s the difference between a goal and an objective?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18435" name="Picture 5" descr="glo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438400"/>
            <a:ext cx="270986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 descr="South America ma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743200"/>
            <a:ext cx="4495800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63638" y="594360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000000"/>
                </a:solidFill>
              </a:rPr>
              <a:t>Goal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81600" y="2057400"/>
            <a:ext cx="2362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smtClean="0">
                <a:solidFill>
                  <a:srgbClr val="000000"/>
                </a:solidFill>
              </a:rPr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345059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Why are learning objectives important?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>
              <a:solidFill>
                <a:schemeClr val="bg1"/>
              </a:solidFill>
            </a:endParaRPr>
          </a:p>
        </p:txBody>
      </p:sp>
      <p:pic>
        <p:nvPicPr>
          <p:cNvPr id="19460" name="Picture 4" descr="foc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8702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guid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86000"/>
            <a:ext cx="241300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6" descr="dart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419600"/>
            <a:ext cx="25527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int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181600"/>
            <a:ext cx="333375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8" descr="evaluat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0"/>
            <a:ext cx="2071688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9" descr="foc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8702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2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Student performance not teacher performance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Product not process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Terminal behavior not subject matter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Include only one general learning outcome in each objective</a:t>
            </a:r>
          </a:p>
        </p:txBody>
      </p:sp>
      <p:pic>
        <p:nvPicPr>
          <p:cNvPr id="20484" name="Picture 4" descr="foc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19600"/>
            <a:ext cx="32035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58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4953000" y="1905000"/>
            <a:ext cx="38100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A</a:t>
            </a:r>
            <a:r>
              <a:rPr lang="en-US" smtClean="0"/>
              <a:t>udience</a:t>
            </a:r>
          </a:p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B</a:t>
            </a:r>
            <a:r>
              <a:rPr lang="en-US" smtClean="0"/>
              <a:t>ehavior (action)</a:t>
            </a:r>
          </a:p>
          <a:p>
            <a:pPr eaLnBrk="1" hangingPunct="1">
              <a:buFontTx/>
              <a:buNone/>
            </a:pPr>
            <a:r>
              <a:rPr lang="en-US" sz="3600" i="1" smtClean="0">
                <a:solidFill>
                  <a:srgbClr val="FF0000"/>
                </a:solidFill>
              </a:rPr>
              <a:t>C</a:t>
            </a:r>
            <a:r>
              <a:rPr lang="en-US" smtClean="0"/>
              <a:t>onditions</a:t>
            </a:r>
            <a:endParaRPr lang="en-US" i="1" smtClean="0"/>
          </a:p>
          <a:p>
            <a:pPr eaLnBrk="1" hangingPunct="1">
              <a:buFontTx/>
              <a:buNone/>
            </a:pPr>
            <a:r>
              <a:rPr lang="en-US" i="1" smtClean="0">
                <a:solidFill>
                  <a:srgbClr val="FF0000"/>
                </a:solidFill>
              </a:rPr>
              <a:t>D</a:t>
            </a:r>
            <a:r>
              <a:rPr lang="en-US" i="1" smtClean="0"/>
              <a:t>egree  (criterion)</a:t>
            </a:r>
            <a:endParaRPr lang="en-US" smtClean="0"/>
          </a:p>
          <a:p>
            <a:pPr eaLnBrk="1" hangingPunct="1">
              <a:buFontTx/>
              <a:buNone/>
            </a:pPr>
            <a:endParaRPr lang="en-US" i="1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endParaRPr lang="en-US" i="1" smtClean="0">
              <a:solidFill>
                <a:schemeClr val="bg1"/>
              </a:solidFill>
            </a:endParaRPr>
          </a:p>
        </p:txBody>
      </p:sp>
      <p:pic>
        <p:nvPicPr>
          <p:cNvPr id="21507" name="Picture 4" descr="guide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62200"/>
            <a:ext cx="33528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602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Guidelines</a:t>
            </a:r>
            <a:br>
              <a:rPr lang="en-US" smtClean="0"/>
            </a:b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Student demonstration of learning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Communicate targets?</a:t>
            </a:r>
          </a:p>
          <a:p>
            <a:pPr lvl="1" eaLnBrk="1" hangingPunct="1"/>
            <a:r>
              <a:rPr lang="en-US" sz="2400" smtClean="0"/>
              <a:t>Students</a:t>
            </a:r>
          </a:p>
          <a:p>
            <a:pPr lvl="1" eaLnBrk="1" hangingPunct="1"/>
            <a:r>
              <a:rPr lang="en-US" sz="2400" smtClean="0"/>
              <a:t>Parents</a:t>
            </a:r>
          </a:p>
        </p:txBody>
      </p:sp>
      <p:pic>
        <p:nvPicPr>
          <p:cNvPr id="22532" name="Picture 4" descr="dar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5200"/>
            <a:ext cx="33528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3"/>
          <p:cNvSpPr txBox="1">
            <a:spLocks noChangeArrowheads="1"/>
          </p:cNvSpPr>
          <p:nvPr/>
        </p:nvSpPr>
        <p:spPr bwMode="auto">
          <a:xfrm>
            <a:off x="1295400" y="1066800"/>
            <a:ext cx="396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</a:rPr>
              <a:t>Targets for Assessment</a:t>
            </a:r>
          </a:p>
        </p:txBody>
      </p:sp>
    </p:spTree>
    <p:extLst>
      <p:ext uri="{BB962C8B-B14F-4D97-AF65-F5344CB8AC3E}">
        <p14:creationId xmlns:p14="http://schemas.microsoft.com/office/powerpoint/2010/main" val="42438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teach the task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2824163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 descr="inte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"/>
            <a:ext cx="335280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4419600" y="2133600"/>
            <a:ext cx="41910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</a:rPr>
              <a:t>Lesson Design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Desired skills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Objectives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Behaviors students demonstrate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Outcome level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sz="2400" smtClean="0">
                <a:solidFill>
                  <a:srgbClr val="000000"/>
                </a:solidFill>
              </a:rPr>
              <a:t>Learning environment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sz="240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US" sz="20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 Figures">
  <a:themeElements>
    <a:clrScheme name="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4">
        <a:dk1>
          <a:srgbClr val="000066"/>
        </a:dk1>
        <a:lt1>
          <a:srgbClr val="FFFFFF"/>
        </a:lt1>
        <a:dk2>
          <a:srgbClr val="0033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5">
        <a:dk1>
          <a:srgbClr val="000066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56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16">
        <a:dk1>
          <a:srgbClr val="FFFFFF"/>
        </a:dk1>
        <a:lt1>
          <a:srgbClr val="FFFFFF"/>
        </a:lt1>
        <a:dk2>
          <a:srgbClr val="000066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947</Words>
  <Application>Microsoft Office PowerPoint</Application>
  <PresentationFormat>On-screen Show (4:3)</PresentationFormat>
  <Paragraphs>189</Paragraphs>
  <Slides>28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Office Theme</vt:lpstr>
      <vt:lpstr>Paper Figures</vt:lpstr>
      <vt:lpstr>Civic</vt:lpstr>
      <vt:lpstr>Week 10, day 2</vt:lpstr>
      <vt:lpstr>Thought for Today</vt:lpstr>
      <vt:lpstr>PowerPoint Presentation</vt:lpstr>
      <vt:lpstr>PowerPoint Presentation</vt:lpstr>
      <vt:lpstr>Why are learning objectives important? </vt:lpstr>
      <vt:lpstr>Focus</vt:lpstr>
      <vt:lpstr>PowerPoint Presentation</vt:lpstr>
      <vt:lpstr> Guidelines </vt:lpstr>
      <vt:lpstr>PowerPoint Presentation</vt:lpstr>
      <vt:lpstr> Evaluation of Instruction </vt:lpstr>
      <vt:lpstr> Observable Verbs </vt:lpstr>
      <vt:lpstr>PowerPoint Presentation</vt:lpstr>
      <vt:lpstr> Performance Objectives </vt:lpstr>
      <vt:lpstr>PowerPoint Presentation</vt:lpstr>
      <vt:lpstr> Behavior </vt:lpstr>
      <vt:lpstr> Conditions </vt:lpstr>
      <vt:lpstr> Condition Examples </vt:lpstr>
      <vt:lpstr> Degree </vt:lpstr>
      <vt:lpstr>Academic Language</vt:lpstr>
      <vt:lpstr>What is Academic Language?</vt:lpstr>
      <vt:lpstr>Academic Language is:</vt:lpstr>
      <vt:lpstr>What makes it Academic?</vt:lpstr>
      <vt:lpstr>Everyday vs. Academic</vt:lpstr>
      <vt:lpstr>Why is it important?</vt:lpstr>
      <vt:lpstr>PowerPoint Presentation</vt:lpstr>
      <vt:lpstr>Considering Academic Language</vt:lpstr>
      <vt:lpstr>Bringing it all together</vt:lpstr>
      <vt:lpstr>To do list: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10, day 2</dc:title>
  <dc:creator>Tami</dc:creator>
  <cp:lastModifiedBy>netsetup</cp:lastModifiedBy>
  <cp:revision>5</cp:revision>
  <dcterms:created xsi:type="dcterms:W3CDTF">2013-03-20T03:26:25Z</dcterms:created>
  <dcterms:modified xsi:type="dcterms:W3CDTF">2013-03-20T18:51:53Z</dcterms:modified>
</cp:coreProperties>
</file>